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87" r:id="rId3"/>
    <p:sldId id="279" r:id="rId4"/>
    <p:sldId id="281" r:id="rId5"/>
    <p:sldId id="280" r:id="rId6"/>
    <p:sldId id="282" r:id="rId7"/>
    <p:sldId id="283" r:id="rId8"/>
    <p:sldId id="284" r:id="rId9"/>
    <p:sldId id="285" r:id="rId10"/>
    <p:sldId id="286" r:id="rId11"/>
    <p:sldId id="262" r:id="rId12"/>
    <p:sldId id="267" r:id="rId13"/>
    <p:sldId id="277" r:id="rId14"/>
    <p:sldId id="288" r:id="rId15"/>
    <p:sldId id="270" r:id="rId16"/>
    <p:sldId id="271" r:id="rId17"/>
  </p:sldIdLst>
  <p:sldSz cx="9906000" cy="6858000" type="A4"/>
  <p:notesSz cx="7315200" cy="9601200"/>
  <p:defaultTextStyle>
    <a:defPPr>
      <a:defRPr lang="en-US"/>
    </a:defPPr>
    <a:lvl1pPr marL="0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7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9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33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15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00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82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66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36" y="-49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7AE0B-E977-49F6-9C01-A3068104D37A}" type="datetimeFigureOut">
              <a:rPr lang="en-US" smtClean="0"/>
              <a:pPr/>
              <a:t>13-Sep-18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8863" y="720725"/>
            <a:ext cx="519747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B3313-9B1F-435F-85A7-80ABBA8DB3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43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7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9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33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15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00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82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66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E0F5-1F0B-48AC-9E1A-AD22AE679712}" type="datetimeFigureOut">
              <a:rPr lang="en-US" smtClean="0"/>
              <a:pPr/>
              <a:t>13-Sep-18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7ED1-9208-4637-8D93-250531AFA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88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E0F5-1F0B-48AC-9E1A-AD22AE679712}" type="datetimeFigureOut">
              <a:rPr lang="en-US" smtClean="0"/>
              <a:pPr/>
              <a:t>13-Sep-18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7ED1-9208-4637-8D93-250531AFA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6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6"/>
            <a:ext cx="2228850" cy="5851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6"/>
            <a:ext cx="6521450" cy="58515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E0F5-1F0B-48AC-9E1A-AD22AE679712}" type="datetimeFigureOut">
              <a:rPr lang="en-US" smtClean="0"/>
              <a:pPr/>
              <a:t>13-Sep-18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7ED1-9208-4637-8D93-250531AFA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9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E0F5-1F0B-48AC-9E1A-AD22AE679712}" type="datetimeFigureOut">
              <a:rPr lang="en-US" smtClean="0"/>
              <a:pPr/>
              <a:t>13-Sep-18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7ED1-9208-4637-8D93-250531AFA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1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7" y="4406903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7" y="2906719"/>
            <a:ext cx="84201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E0F5-1F0B-48AC-9E1A-AD22AE679712}" type="datetimeFigureOut">
              <a:rPr lang="en-US" smtClean="0"/>
              <a:pPr/>
              <a:t>13-Sep-18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7ED1-9208-4637-8D93-250531AFA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6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5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375150" cy="4525965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E0F5-1F0B-48AC-9E1A-AD22AE679712}" type="datetimeFigureOut">
              <a:rPr lang="en-US" smtClean="0"/>
              <a:pPr/>
              <a:t>13-Sep-18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7ED1-9208-4637-8D93-250531AFA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16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2" y="1535115"/>
            <a:ext cx="4376871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7" indent="0">
              <a:buNone/>
              <a:defRPr sz="1800" b="1"/>
            </a:lvl3pPr>
            <a:lvl4pPr marL="1371549" indent="0">
              <a:buNone/>
              <a:defRPr sz="1600" b="1"/>
            </a:lvl4pPr>
            <a:lvl5pPr marL="1828733" indent="0">
              <a:buNone/>
              <a:defRPr sz="1600" b="1"/>
            </a:lvl5pPr>
            <a:lvl6pPr marL="2285915" indent="0">
              <a:buNone/>
              <a:defRPr sz="1600" b="1"/>
            </a:lvl6pPr>
            <a:lvl7pPr marL="2743100" indent="0">
              <a:buNone/>
              <a:defRPr sz="1600" b="1"/>
            </a:lvl7pPr>
            <a:lvl8pPr marL="3200282" indent="0">
              <a:buNone/>
              <a:defRPr sz="1600" b="1"/>
            </a:lvl8pPr>
            <a:lvl9pPr marL="365746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2" y="2174880"/>
            <a:ext cx="4376871" cy="39512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5"/>
            <a:ext cx="4378590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7" indent="0">
              <a:buNone/>
              <a:defRPr sz="1800" b="1"/>
            </a:lvl3pPr>
            <a:lvl4pPr marL="1371549" indent="0">
              <a:buNone/>
              <a:defRPr sz="1600" b="1"/>
            </a:lvl4pPr>
            <a:lvl5pPr marL="1828733" indent="0">
              <a:buNone/>
              <a:defRPr sz="1600" b="1"/>
            </a:lvl5pPr>
            <a:lvl6pPr marL="2285915" indent="0">
              <a:buNone/>
              <a:defRPr sz="1600" b="1"/>
            </a:lvl6pPr>
            <a:lvl7pPr marL="2743100" indent="0">
              <a:buNone/>
              <a:defRPr sz="1600" b="1"/>
            </a:lvl7pPr>
            <a:lvl8pPr marL="3200282" indent="0">
              <a:buNone/>
              <a:defRPr sz="1600" b="1"/>
            </a:lvl8pPr>
            <a:lvl9pPr marL="365746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80"/>
            <a:ext cx="4378590" cy="39512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E0F5-1F0B-48AC-9E1A-AD22AE679712}" type="datetimeFigureOut">
              <a:rPr lang="en-US" smtClean="0"/>
              <a:pPr/>
              <a:t>13-Sep-18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7ED1-9208-4637-8D93-250531AFA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3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E0F5-1F0B-48AC-9E1A-AD22AE679712}" type="datetimeFigureOut">
              <a:rPr lang="en-US" smtClean="0"/>
              <a:pPr/>
              <a:t>13-Sep-18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7ED1-9208-4637-8D93-250531AFA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7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E0F5-1F0B-48AC-9E1A-AD22AE679712}" type="datetimeFigureOut">
              <a:rPr lang="en-US" smtClean="0"/>
              <a:pPr/>
              <a:t>13-Sep-18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7ED1-9208-4637-8D93-250531AFA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7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3"/>
            <a:ext cx="32590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6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6"/>
            <a:ext cx="32590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7" indent="0">
              <a:buNone/>
              <a:defRPr sz="1000"/>
            </a:lvl3pPr>
            <a:lvl4pPr marL="1371549" indent="0">
              <a:buNone/>
              <a:defRPr sz="800"/>
            </a:lvl4pPr>
            <a:lvl5pPr marL="1828733" indent="0">
              <a:buNone/>
              <a:defRPr sz="800"/>
            </a:lvl5pPr>
            <a:lvl6pPr marL="2285915" indent="0">
              <a:buNone/>
              <a:defRPr sz="800"/>
            </a:lvl6pPr>
            <a:lvl7pPr marL="2743100" indent="0">
              <a:buNone/>
              <a:defRPr sz="800"/>
            </a:lvl7pPr>
            <a:lvl8pPr marL="3200282" indent="0">
              <a:buNone/>
              <a:defRPr sz="800"/>
            </a:lvl8pPr>
            <a:lvl9pPr marL="365746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E0F5-1F0B-48AC-9E1A-AD22AE679712}" type="datetimeFigureOut">
              <a:rPr lang="en-US" smtClean="0"/>
              <a:pPr/>
              <a:t>13-Sep-18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7ED1-9208-4637-8D93-250531AFA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85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6" y="4800604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6" y="612773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7182" indent="0">
              <a:buNone/>
              <a:defRPr sz="2900"/>
            </a:lvl2pPr>
            <a:lvl3pPr marL="914367" indent="0">
              <a:buNone/>
              <a:defRPr sz="2400"/>
            </a:lvl3pPr>
            <a:lvl4pPr marL="1371549" indent="0">
              <a:buNone/>
              <a:defRPr sz="2000"/>
            </a:lvl4pPr>
            <a:lvl5pPr marL="1828733" indent="0">
              <a:buNone/>
              <a:defRPr sz="2000"/>
            </a:lvl5pPr>
            <a:lvl6pPr marL="2285915" indent="0">
              <a:buNone/>
              <a:defRPr sz="2000"/>
            </a:lvl6pPr>
            <a:lvl7pPr marL="2743100" indent="0">
              <a:buNone/>
              <a:defRPr sz="2000"/>
            </a:lvl7pPr>
            <a:lvl8pPr marL="3200282" indent="0">
              <a:buNone/>
              <a:defRPr sz="2000"/>
            </a:lvl8pPr>
            <a:lvl9pPr marL="365746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6" y="5367341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7" indent="0">
              <a:buNone/>
              <a:defRPr sz="1000"/>
            </a:lvl3pPr>
            <a:lvl4pPr marL="1371549" indent="0">
              <a:buNone/>
              <a:defRPr sz="800"/>
            </a:lvl4pPr>
            <a:lvl5pPr marL="1828733" indent="0">
              <a:buNone/>
              <a:defRPr sz="800"/>
            </a:lvl5pPr>
            <a:lvl6pPr marL="2285915" indent="0">
              <a:buNone/>
              <a:defRPr sz="800"/>
            </a:lvl6pPr>
            <a:lvl7pPr marL="2743100" indent="0">
              <a:buNone/>
              <a:defRPr sz="800"/>
            </a:lvl7pPr>
            <a:lvl8pPr marL="3200282" indent="0">
              <a:buNone/>
              <a:defRPr sz="800"/>
            </a:lvl8pPr>
            <a:lvl9pPr marL="365746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E0F5-1F0B-48AC-9E1A-AD22AE679712}" type="datetimeFigureOut">
              <a:rPr lang="en-US" smtClean="0"/>
              <a:pPr/>
              <a:t>13-Sep-18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7ED1-9208-4637-8D93-250531AFA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1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5"/>
            <a:ext cx="8915400" cy="1143000"/>
          </a:xfrm>
          <a:prstGeom prst="rect">
            <a:avLst/>
          </a:prstGeom>
        </p:spPr>
        <p:txBody>
          <a:bodyPr vert="horz" lIns="91437" tIns="45718" rIns="91437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5"/>
          </a:xfrm>
          <a:prstGeom prst="rect">
            <a:avLst/>
          </a:prstGeom>
        </p:spPr>
        <p:txBody>
          <a:bodyPr vert="horz" lIns="91437" tIns="45718" rIns="91437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9"/>
            <a:ext cx="2311400" cy="365123"/>
          </a:xfrm>
          <a:prstGeom prst="rect">
            <a:avLst/>
          </a:prstGeom>
        </p:spPr>
        <p:txBody>
          <a:bodyPr vert="horz" lIns="91437" tIns="45718" rIns="91437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6E0F5-1F0B-48AC-9E1A-AD22AE679712}" type="datetimeFigureOut">
              <a:rPr lang="en-US" smtClean="0"/>
              <a:pPr/>
              <a:t>13-Sep-18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9"/>
            <a:ext cx="3136900" cy="365123"/>
          </a:xfrm>
          <a:prstGeom prst="rect">
            <a:avLst/>
          </a:prstGeom>
        </p:spPr>
        <p:txBody>
          <a:bodyPr vert="horz" lIns="91437" tIns="45718" rIns="91437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9"/>
            <a:ext cx="2311400" cy="365123"/>
          </a:xfrm>
          <a:prstGeom prst="rect">
            <a:avLst/>
          </a:prstGeom>
        </p:spPr>
        <p:txBody>
          <a:bodyPr vert="horz" lIns="91437" tIns="45718" rIns="91437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7ED1-9208-4637-8D93-250531AFA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67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8" indent="-342888" algn="l" defTabSz="914367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2" indent="-285740" algn="l" defTabSz="914367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1" indent="-228592" algn="l" defTabSz="91436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25" indent="-228592" algn="l" defTabSz="91436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0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2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4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58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9" algn="l" defTabSz="9143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3" algn="l" defTabSz="9143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5" algn="l" defTabSz="9143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0" algn="l" defTabSz="9143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2" algn="l" defTabSz="9143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6" algn="l" defTabSz="9143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gif"/><Relationship Id="rId18" Type="http://schemas.openxmlformats.org/officeDocument/2006/relationships/image" Target="../media/image38.jpeg"/><Relationship Id="rId3" Type="http://schemas.openxmlformats.org/officeDocument/2006/relationships/hyperlink" Target="https://www.google.com/imgres?imgurl=http://www.dgbindia.com/wp-content/uploads/2016/01/logo.png&amp;imgrefurl=http://www.dgbindia.com/contact-us/&amp;docid=6YrHERL1t5OK_M&amp;tbnid=uitk_Fi-xU9CJM:&amp;vet=10ahUKEwjt9Meh5oLdAhURfX0KHWMqCX8QMwg5KAQwBA..i&amp;w=646&amp;h=219&amp;bih=766&amp;biw=1607&amp;q=dgb%20india&amp;ved=0ahUKEwjt9Meh5oLdAhURfX0KHWMqCX8QMwg5KAQwBA&amp;iact=mrc&amp;uact=8" TargetMode="External"/><Relationship Id="rId21" Type="http://schemas.openxmlformats.org/officeDocument/2006/relationships/image" Target="../media/image40.png"/><Relationship Id="rId7" Type="http://schemas.openxmlformats.org/officeDocument/2006/relationships/image" Target="../media/image29.gif"/><Relationship Id="rId12" Type="http://schemas.openxmlformats.org/officeDocument/2006/relationships/image" Target="../media/image34.gif"/><Relationship Id="rId17" Type="http://schemas.openxmlformats.org/officeDocument/2006/relationships/hyperlink" Target="https://www.google.com/url?sa=i&amp;rct=j&amp;q=&amp;esrc=s&amp;source=images&amp;cd=&amp;cad=rja&amp;uact=8&amp;ved=2ahUKEwiqmqe--ILdAhXPdisKHYxcBjYQjRx6BAgBEAU&amp;url=https://in.linkedin.com/in/digigrapestechnologies&amp;psig=AOvVaw0yxWhohvG6_s3T9CdYQ5KY&amp;ust=1535105687666297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37.jpeg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5" Type="http://schemas.openxmlformats.org/officeDocument/2006/relationships/hyperlink" Target="https://www.google.com/url?sa=i&amp;rct=j&amp;q=&amp;esrc=s&amp;source=imgres&amp;cd=&amp;cad=rja&amp;uact=8&amp;ved=2ahUKEwjQ8rHW5YLdAhVNU30KHdbnBpgQjRx6BAgBEAU&amp;url=http://www.joyvillehomes.com/blog/2015/07/31/leveraging-150-years-of-experience/&amp;psig=AOvVaw1PTNRSdhzQQ_Afz1y8ehdP&amp;ust=1535100626660938" TargetMode="External"/><Relationship Id="rId23" Type="http://schemas.openxmlformats.org/officeDocument/2006/relationships/image" Target="../media/image42.jpeg"/><Relationship Id="rId10" Type="http://schemas.openxmlformats.org/officeDocument/2006/relationships/image" Target="../media/image32.jpeg"/><Relationship Id="rId19" Type="http://schemas.openxmlformats.org/officeDocument/2006/relationships/hyperlink" Target="https://www.google.com/url?sa=i&amp;rct=j&amp;q=&amp;esrc=s&amp;source=images&amp;cd=&amp;cad=rja&amp;uact=8&amp;ved=2ahUKEwjXhriN-YLdAhWZfn0KHeRDAdUQjRx6BAgBEAU&amp;url=https://www.youtube.com/watch?v=yBNewLyxZQA&amp;psig=AOvVaw2ldiFDBBEhTNY89XN4cFj9&amp;ust=1535105856027923" TargetMode="External"/><Relationship Id="rId4" Type="http://schemas.openxmlformats.org/officeDocument/2006/relationships/image" Target="../media/image26.gif"/><Relationship Id="rId9" Type="http://schemas.openxmlformats.org/officeDocument/2006/relationships/image" Target="../media/image31.png"/><Relationship Id="rId14" Type="http://schemas.openxmlformats.org/officeDocument/2006/relationships/image" Target="../media/image36.jpeg"/><Relationship Id="rId22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Image result for conference hd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6131"/>
            <a:ext cx="9906000" cy="4091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ahul\Desktop\leis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67" y="346841"/>
            <a:ext cx="2251558" cy="1005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3574" y="1498941"/>
            <a:ext cx="9586914" cy="10156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37" tIns="45718" rIns="91437" bIns="45718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Event Management Company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14086" y="495304"/>
            <a:ext cx="7217098" cy="707882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Frank Leisure And Events </a:t>
            </a:r>
            <a:r>
              <a:rPr lang="en-US" sz="4000" b="1" dirty="0" err="1">
                <a:solidFill>
                  <a:schemeClr val="bg1"/>
                </a:solidFill>
              </a:rPr>
              <a:t>Pvt.Ltd</a:t>
            </a:r>
            <a:r>
              <a:rPr lang="en-US" sz="40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0362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01123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ft-Up Arrow 5"/>
          <p:cNvSpPr/>
          <p:nvPr/>
        </p:nvSpPr>
        <p:spPr>
          <a:xfrm rot="10800000">
            <a:off x="1" y="-1"/>
            <a:ext cx="2021050" cy="1828800"/>
          </a:xfrm>
          <a:prstGeom prst="leftUpArrow">
            <a:avLst>
              <a:gd name="adj1" fmla="val 25000"/>
              <a:gd name="adj2" fmla="val 7353"/>
              <a:gd name="adj3" fmla="val 25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7" tIns="45718" rIns="91437" bIns="45718"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03" y="542242"/>
            <a:ext cx="2374297" cy="90555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8793" y="1814621"/>
            <a:ext cx="10181167" cy="4890988"/>
            <a:chOff x="-82084" y="1738417"/>
            <a:chExt cx="11420647" cy="4890984"/>
          </a:xfrm>
        </p:grpSpPr>
        <p:sp>
          <p:nvSpPr>
            <p:cNvPr id="9" name="TextBox 8"/>
            <p:cNvSpPr txBox="1"/>
            <p:nvPr/>
          </p:nvSpPr>
          <p:spPr>
            <a:xfrm>
              <a:off x="9128763" y="2889126"/>
              <a:ext cx="207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82084" y="1738417"/>
              <a:ext cx="10208215" cy="928584"/>
              <a:chOff x="271431" y="2044264"/>
              <a:chExt cx="8506847" cy="92858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715598" y="2044264"/>
                <a:ext cx="7062680" cy="53860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900" dirty="0">
                    <a:ln w="0"/>
                    <a:solidFill>
                      <a:srgbClr val="FFC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We Deliver </a:t>
                </a:r>
                <a:r>
                  <a:rPr lang="en-US" sz="240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- </a:t>
                </a:r>
                <a:r>
                  <a:rPr lang="en-US" sz="200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travel solutions tailored to fit your needs and budget</a:t>
                </a: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1431" y="2134648"/>
                <a:ext cx="1009650" cy="838200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364172" y="1968074"/>
              <a:ext cx="10378678" cy="1537126"/>
              <a:chOff x="303474" y="2273921"/>
              <a:chExt cx="8648897" cy="1537126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6719" y="2273921"/>
                <a:ext cx="1625652" cy="1537126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303474" y="2906824"/>
                <a:ext cx="7243393" cy="53860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900" dirty="0">
                    <a:ln w="0"/>
                    <a:solidFill>
                      <a:srgbClr val="FFC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We know -</a:t>
                </a:r>
                <a:r>
                  <a:rPr lang="en-US" sz="240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 </a:t>
                </a:r>
                <a:r>
                  <a:rPr lang="en-US" sz="200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the best suppliers, and how to get the best price for you.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39337" y="3155573"/>
              <a:ext cx="10198115" cy="1050815"/>
              <a:chOff x="0" y="3209925"/>
              <a:chExt cx="8498429" cy="1050815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209925"/>
                <a:ext cx="1181100" cy="981075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1347221" y="3352800"/>
                <a:ext cx="7151208" cy="90794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en-US" sz="2900" dirty="0">
                    <a:ln w="0"/>
                    <a:solidFill>
                      <a:srgbClr val="FFC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We go the extra mile -</a:t>
                </a:r>
                <a:r>
                  <a:rPr lang="en-US" sz="3300" dirty="0">
                    <a:ln w="0"/>
                    <a:solidFill>
                      <a:srgbClr val="FFC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 </a:t>
                </a:r>
                <a:r>
                  <a:rPr lang="en-US" sz="200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to make sure that you get the best out </a:t>
                </a:r>
              </a:p>
              <a:p>
                <a:r>
                  <a:rPr lang="en-US" sz="200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of your chosen destination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12688" y="3772098"/>
              <a:ext cx="10585928" cy="1561905"/>
              <a:chOff x="177239" y="3772794"/>
              <a:chExt cx="8821605" cy="1561905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77239" y="4368227"/>
                <a:ext cx="6704545" cy="907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900" dirty="0">
                    <a:ln w="0"/>
                    <a:solidFill>
                      <a:srgbClr val="FFC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We advise you</a:t>
                </a:r>
                <a:r>
                  <a:rPr lang="en-US" sz="3300" dirty="0">
                    <a:ln w="0"/>
                    <a:solidFill>
                      <a:srgbClr val="FFC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-</a:t>
                </a:r>
                <a:r>
                  <a:rPr lang="en-US" sz="240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 </a:t>
                </a:r>
                <a:r>
                  <a:rPr lang="en-US" sz="200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to maintain the Indian pursuit of perfection</a:t>
                </a:r>
              </a:p>
              <a:p>
                <a:r>
                  <a:rPr lang="en-US" sz="200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and hospitality.</a:t>
                </a: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05193" y="3772794"/>
                <a:ext cx="1993651" cy="1561905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309551" y="5467351"/>
              <a:ext cx="11029012" cy="1162050"/>
              <a:chOff x="250667" y="5391150"/>
              <a:chExt cx="8834038" cy="1162050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667" y="5391150"/>
                <a:ext cx="923925" cy="1162050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1496070" y="5562600"/>
                <a:ext cx="7588635" cy="907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900" dirty="0">
                    <a:ln w="0"/>
                    <a:solidFill>
                      <a:srgbClr val="FFC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We are proud -</a:t>
                </a:r>
                <a:r>
                  <a:rPr lang="en-US" sz="3300" dirty="0">
                    <a:ln w="0"/>
                    <a:solidFill>
                      <a:srgbClr val="FFC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00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being youngest Indian MICE company creating </a:t>
                </a:r>
              </a:p>
              <a:p>
                <a:r>
                  <a:rPr lang="en-US" sz="200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footprints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737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46300" y="3276600"/>
            <a:ext cx="6191250" cy="609600"/>
          </a:xfrm>
          <a:prstGeom prst="rect">
            <a:avLst/>
          </a:prstGeom>
        </p:spPr>
        <p:txBody>
          <a:bodyPr vert="horz" lIns="91437" tIns="45718" rIns="91437" bIns="4571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b="1" u="sng" dirty="0">
                <a:solidFill>
                  <a:schemeClr val="bg1"/>
                </a:solidFill>
              </a:rPr>
              <a:t>Services &amp; Commitments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95" y="2768036"/>
            <a:ext cx="1937512" cy="646327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Itinerary Planning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&amp; Designing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C:\Users\Rahul\Desktop\Untitled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95" y="1447804"/>
            <a:ext cx="1304263" cy="11747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Rahul\Desktop\conferen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685800"/>
            <a:ext cx="1320800" cy="1219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43551" y="2133604"/>
            <a:ext cx="1537531" cy="646327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Conference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Arrangements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1516" y="2209804"/>
            <a:ext cx="1578568" cy="646327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Team Building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Activities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11" descr="C:\Users\Rahul\Desktop\hote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56" y="4191008"/>
            <a:ext cx="1290418" cy="115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0746" y="5405359"/>
            <a:ext cx="1731366" cy="646327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Venue/Hotel/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Resort Selection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99822" y="5733154"/>
            <a:ext cx="1886536" cy="646327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Complete Budget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Preparation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4" name="Picture 16" descr="Image result for theme parties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4267208"/>
            <a:ext cx="1320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628052" y="5638811"/>
            <a:ext cx="3091161" cy="646327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Theme Parties, Gala Evenings,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Events, Award Night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45" name="Picture 5" descr="C:\Users\Rahul\Desktop\ww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35" y="533404"/>
            <a:ext cx="1540933" cy="149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Rahul\Desktop\ee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6" y="1472625"/>
            <a:ext cx="1332412" cy="127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Rahul\Desktop\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542" y="4267200"/>
            <a:ext cx="1997320" cy="130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117417" y="2743204"/>
            <a:ext cx="1582208" cy="646327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Celebrity Management</a:t>
            </a:r>
          </a:p>
        </p:txBody>
      </p:sp>
    </p:spTree>
    <p:extLst>
      <p:ext uri="{BB962C8B-B14F-4D97-AF65-F5344CB8AC3E}">
        <p14:creationId xmlns:p14="http://schemas.microsoft.com/office/powerpoint/2010/main" val="27439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hul\Desktop\Untitled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2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Related image"/>
          <p:cNvSpPr>
            <a:spLocks noChangeAspect="1" noChangeArrowheads="1"/>
          </p:cNvSpPr>
          <p:nvPr/>
        </p:nvSpPr>
        <p:spPr bwMode="auto">
          <a:xfrm>
            <a:off x="168540" y="-144465"/>
            <a:ext cx="330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Related image"/>
          <p:cNvSpPr>
            <a:spLocks noChangeAspect="1" noChangeArrowheads="1"/>
          </p:cNvSpPr>
          <p:nvPr/>
        </p:nvSpPr>
        <p:spPr bwMode="auto">
          <a:xfrm>
            <a:off x="333640" y="7943"/>
            <a:ext cx="330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8" name="Picture 6" descr="C:\Users\Rahul\Desktop\Untitled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42" y="2133604"/>
            <a:ext cx="3577168" cy="368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8241245" y="3194978"/>
            <a:ext cx="184725" cy="369328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196292" y="1676400"/>
            <a:ext cx="5489574" cy="4524311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marL="285740" indent="-285740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itchFamily="2" charset="0"/>
              </a:rPr>
              <a:t>Young, experienced and trained professional staff </a:t>
            </a:r>
          </a:p>
          <a:p>
            <a:pPr marL="285740" indent="-285740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itchFamily="2" charset="0"/>
              </a:rPr>
              <a:t>From premium tourism institutes </a:t>
            </a:r>
          </a:p>
          <a:p>
            <a:pPr marL="285740" indent="-285740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itchFamily="2" charset="0"/>
              </a:rPr>
              <a:t>1000+ Projects handled and executed successfully</a:t>
            </a:r>
          </a:p>
          <a:p>
            <a:pPr marL="285740" indent="-285740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itchFamily="2" charset="0"/>
              </a:rPr>
              <a:t>Over 20 year’s wealth of local contacts and knowledge</a:t>
            </a:r>
          </a:p>
          <a:p>
            <a:pPr marL="285740" indent="-285740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itchFamily="2" charset="0"/>
              </a:rPr>
              <a:t>Seamless operation  from city to city and country to country</a:t>
            </a:r>
          </a:p>
          <a:p>
            <a:pPr marL="285740" indent="-285740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itchFamily="2" charset="0"/>
              </a:rPr>
              <a:t>5000 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itchFamily="2" charset="0"/>
              </a:rPr>
              <a:t>Pax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itchFamily="2" charset="0"/>
              </a:rPr>
              <a:t> handled in one go</a:t>
            </a:r>
          </a:p>
          <a:p>
            <a:pPr marL="285740" indent="-285740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</a:rPr>
              <a:t>More than 100 satisfied corporate and NGO’s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itchFamily="2" charset="0"/>
            </a:endParaRPr>
          </a:p>
        </p:txBody>
      </p:sp>
      <p:sp>
        <p:nvSpPr>
          <p:cNvPr id="57" name="Left-Up Arrow 56"/>
          <p:cNvSpPr/>
          <p:nvPr/>
        </p:nvSpPr>
        <p:spPr>
          <a:xfrm rot="10800000">
            <a:off x="-1750" y="0"/>
            <a:ext cx="2021050" cy="1828800"/>
          </a:xfrm>
          <a:prstGeom prst="leftUpArrow">
            <a:avLst>
              <a:gd name="adj1" fmla="val 25000"/>
              <a:gd name="adj2" fmla="val 7353"/>
              <a:gd name="adj3" fmla="val 25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7" tIns="45718" rIns="91437" bIns="45718"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09600" y="695240"/>
            <a:ext cx="6026150" cy="600160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r>
              <a:rPr lang="en-US" sz="33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Our Strengths &amp; Achievements</a:t>
            </a:r>
            <a:endParaRPr 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252930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Related image"/>
          <p:cNvSpPr>
            <a:spLocks noChangeAspect="1" noChangeArrowheads="1"/>
          </p:cNvSpPr>
          <p:nvPr/>
        </p:nvSpPr>
        <p:spPr bwMode="auto">
          <a:xfrm>
            <a:off x="184997" y="-78242"/>
            <a:ext cx="325120" cy="24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Related image"/>
          <p:cNvSpPr>
            <a:spLocks noChangeAspect="1" noChangeArrowheads="1"/>
          </p:cNvSpPr>
          <p:nvPr/>
        </p:nvSpPr>
        <p:spPr bwMode="auto">
          <a:xfrm>
            <a:off x="347557" y="45515"/>
            <a:ext cx="325120" cy="24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642437" y="2633500"/>
            <a:ext cx="195796" cy="306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124" name="AutoShape 4" descr="Image result for dgb india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00894" y="39068"/>
            <a:ext cx="270933" cy="24750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Image result for dgb india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00894" y="39068"/>
            <a:ext cx="270933" cy="24750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8" name="AutoShape 8" descr="Image result for dgb india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00894" y="39068"/>
            <a:ext cx="270933" cy="24750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0" name="AutoShape 10" descr="Image result for dgb india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00894" y="39068"/>
            <a:ext cx="270933" cy="24750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19050" y="-114300"/>
            <a:ext cx="9753600" cy="30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19050" y="-114300"/>
            <a:ext cx="9753600" cy="30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051" y="-5740"/>
            <a:ext cx="9753599" cy="6699891"/>
            <a:chOff x="19051" y="-5740"/>
            <a:chExt cx="9753599" cy="6699891"/>
          </a:xfrm>
        </p:grpSpPr>
        <p:sp>
          <p:nvSpPr>
            <p:cNvPr id="57" name="Left-Up Arrow 56"/>
            <p:cNvSpPr/>
            <p:nvPr/>
          </p:nvSpPr>
          <p:spPr>
            <a:xfrm rot="10800000">
              <a:off x="19051" y="-5740"/>
              <a:ext cx="1989957" cy="1485052"/>
            </a:xfrm>
            <a:prstGeom prst="leftUpArrow">
              <a:avLst>
                <a:gd name="adj1" fmla="val 25000"/>
                <a:gd name="adj2" fmla="val 7353"/>
                <a:gd name="adj3" fmla="val 25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06730" y="572495"/>
              <a:ext cx="5933441" cy="498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Our Experience With Brands</a:t>
              </a:r>
              <a:endParaRPr lang="en-US" sz="3300" b="1" dirty="0"/>
            </a:p>
          </p:txBody>
        </p:sp>
        <p:pic>
          <p:nvPicPr>
            <p:cNvPr id="2050" name="Picture 2" descr="C:\Users\Rahul\Desktop\logo\clients\acma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610" y="1529455"/>
              <a:ext cx="1463040" cy="928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Related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85" t="19621" r="15486" b="26448"/>
            <a:stretch/>
          </p:blipFill>
          <p:spPr bwMode="auto">
            <a:xfrm>
              <a:off x="3676650" y="1529455"/>
              <a:ext cx="1950720" cy="928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 descr="Related image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387" t="10575" r="-203" b="10770"/>
            <a:stretch/>
          </p:blipFill>
          <p:spPr bwMode="auto">
            <a:xfrm>
              <a:off x="7841631" y="2514156"/>
              <a:ext cx="1931019" cy="1113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C:\Users\Rahul\Desktop\logo\clients\frames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3850" y="1531478"/>
              <a:ext cx="1828800" cy="928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Related image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17" b="24275"/>
            <a:stretch/>
          </p:blipFill>
          <p:spPr bwMode="auto">
            <a:xfrm>
              <a:off x="181612" y="2514156"/>
              <a:ext cx="6114137" cy="1121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3" name="Picture 15" descr="Related imag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612" y="3689823"/>
              <a:ext cx="1733972" cy="1175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5" name="Picture 17" descr="Image result for iete logo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0718" y="3689824"/>
              <a:ext cx="1753665" cy="1175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8" name="Picture 20" descr="Image result for one world logo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5983" y="2514156"/>
              <a:ext cx="1490133" cy="1121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4" name="Picture 26" descr="C:\Users\Rahul\Desktop\logo\clients\utv.gif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5983" y="3689823"/>
              <a:ext cx="1490133" cy="1175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5" name="Picture 27" descr="C:\Users\Rahul\Desktop\logo\clients\zee.gi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3850" y="3689823"/>
              <a:ext cx="1828800" cy="1175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7" name="Picture 29" descr="Image result for ford foundation india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183" b="41208"/>
            <a:stretch/>
          </p:blipFill>
          <p:spPr bwMode="auto">
            <a:xfrm>
              <a:off x="2583957" y="5006907"/>
              <a:ext cx="4349504" cy="53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Related image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708650" y="1524121"/>
              <a:ext cx="2167467" cy="928158"/>
            </a:xfrm>
            <a:prstGeom prst="rect">
              <a:avLst/>
            </a:prstGeom>
            <a:noFill/>
          </p:spPr>
        </p:pic>
        <p:pic>
          <p:nvPicPr>
            <p:cNvPr id="5136" name="Picture 16" descr="Image result for digigrapes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712383" y="1524121"/>
              <a:ext cx="1896533" cy="928158"/>
            </a:xfrm>
            <a:prstGeom prst="rect">
              <a:avLst/>
            </a:prstGeom>
            <a:noFill/>
          </p:spPr>
        </p:pic>
        <p:pic>
          <p:nvPicPr>
            <p:cNvPr id="5138" name="Picture 18" descr="Image result for jeevom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812116" y="3689823"/>
              <a:ext cx="2506134" cy="1175667"/>
            </a:xfrm>
            <a:prstGeom prst="rect">
              <a:avLst/>
            </a:prstGeom>
            <a:noFill/>
          </p:spPr>
        </p:pic>
        <p:pic>
          <p:nvPicPr>
            <p:cNvPr id="6" name="Picture 2" descr="Image result for read india logo"/>
            <p:cNvPicPr>
              <a:picLocks noChangeAspect="1" noChangeArrowheads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007"/>
            <a:stretch/>
          </p:blipFill>
          <p:spPr bwMode="auto">
            <a:xfrm>
              <a:off x="2583957" y="5674165"/>
              <a:ext cx="4349504" cy="1019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70" b="15256"/>
            <a:stretch/>
          </p:blipFill>
          <p:spPr bwMode="auto">
            <a:xfrm>
              <a:off x="7131049" y="5029200"/>
              <a:ext cx="2622551" cy="1639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Related image"/>
            <p:cNvPicPr>
              <a:picLocks noChangeAspect="1" noChangeArrowheads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50" t="3361" r="13375" b="45460"/>
            <a:stretch/>
          </p:blipFill>
          <p:spPr bwMode="auto">
            <a:xfrm>
              <a:off x="219390" y="5029200"/>
              <a:ext cx="2304722" cy="1639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660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Related image"/>
          <p:cNvSpPr>
            <a:spLocks noChangeAspect="1" noChangeArrowheads="1"/>
          </p:cNvSpPr>
          <p:nvPr/>
        </p:nvSpPr>
        <p:spPr bwMode="auto">
          <a:xfrm>
            <a:off x="168540" y="-144465"/>
            <a:ext cx="330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Related image"/>
          <p:cNvSpPr>
            <a:spLocks noChangeAspect="1" noChangeArrowheads="1"/>
          </p:cNvSpPr>
          <p:nvPr/>
        </p:nvSpPr>
        <p:spPr bwMode="auto">
          <a:xfrm>
            <a:off x="333640" y="7943"/>
            <a:ext cx="330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241245" y="3194978"/>
            <a:ext cx="184725" cy="369328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endParaRPr lang="en-US" dirty="0"/>
          </a:p>
        </p:txBody>
      </p:sp>
      <p:sp>
        <p:nvSpPr>
          <p:cNvPr id="57" name="Left-Up Arrow 56"/>
          <p:cNvSpPr/>
          <p:nvPr/>
        </p:nvSpPr>
        <p:spPr>
          <a:xfrm rot="10800000">
            <a:off x="1" y="-1"/>
            <a:ext cx="2021050" cy="1828800"/>
          </a:xfrm>
          <a:prstGeom prst="leftUpArrow">
            <a:avLst>
              <a:gd name="adj1" fmla="val 25000"/>
              <a:gd name="adj2" fmla="val 7353"/>
              <a:gd name="adj3" fmla="val 25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7" tIns="45718" rIns="91437" bIns="45718"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33400" y="657140"/>
            <a:ext cx="7264400" cy="600160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r>
              <a:rPr lang="en-US" sz="33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CSR – Corporate Social Responsibilities</a:t>
            </a:r>
            <a:endParaRPr lang="en-US" sz="33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4093" y="1672713"/>
            <a:ext cx="8791575" cy="5109087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 promote </a:t>
            </a:r>
            <a:r>
              <a:rPr lang="en-US" b="1" dirty="0" smtClean="0">
                <a:solidFill>
                  <a:schemeClr val="bg1"/>
                </a:solidFill>
              </a:rPr>
              <a:t>Eco Tourism</a:t>
            </a:r>
            <a:r>
              <a:rPr lang="en-US" dirty="0" smtClean="0">
                <a:solidFill>
                  <a:schemeClr val="bg1"/>
                </a:solidFill>
              </a:rPr>
              <a:t> by reducing </a:t>
            </a:r>
            <a:r>
              <a:rPr lang="en-US" b="1" dirty="0" smtClean="0">
                <a:solidFill>
                  <a:schemeClr val="bg1"/>
                </a:solidFill>
              </a:rPr>
              <a:t>Carbon Footprints</a:t>
            </a:r>
          </a:p>
          <a:p>
            <a:endParaRPr lang="en-US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Responsible Tourism</a:t>
            </a:r>
            <a:r>
              <a:rPr lang="en-US" dirty="0" smtClean="0">
                <a:solidFill>
                  <a:schemeClr val="bg1"/>
                </a:solidFill>
              </a:rPr>
              <a:t> by conserving mother nature and generates greater economic benefits for local people and enhances the well-being of host communities, improves working conditions and access to the industry.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Environmental Tourism - </a:t>
            </a:r>
            <a:r>
              <a:rPr lang="en-US" dirty="0" smtClean="0">
                <a:solidFill>
                  <a:schemeClr val="bg1"/>
                </a:solidFill>
              </a:rPr>
              <a:t>We recommend sites/venues for MICE events at environment friendly destinations where the guests are free from environmental pollution, visual pollution.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Wellness Tourism</a:t>
            </a:r>
            <a:r>
              <a:rPr lang="en-US" sz="2400" dirty="0">
                <a:solidFill>
                  <a:schemeClr val="bg1"/>
                </a:solidFill>
              </a:rPr>
              <a:t> - </a:t>
            </a:r>
            <a:r>
              <a:rPr lang="en-US" dirty="0" smtClean="0">
                <a:solidFill>
                  <a:schemeClr val="bg1"/>
                </a:solidFill>
              </a:rPr>
              <a:t>Our Tours include a travel for less stressful life to promote a healthier &amp; balanced ones life.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Social Tourism - </a:t>
            </a:r>
            <a:r>
              <a:rPr lang="en-US" dirty="0" smtClean="0">
                <a:solidFill>
                  <a:schemeClr val="bg1"/>
                </a:solidFill>
              </a:rPr>
              <a:t>We make the guests socialize by using SIC Tours, Team Building activities, using local restaurants for lunches &amp; dinners</a:t>
            </a:r>
            <a:endParaRPr lang="en-US" sz="1000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3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Related image"/>
          <p:cNvSpPr>
            <a:spLocks noChangeAspect="1" noChangeArrowheads="1"/>
          </p:cNvSpPr>
          <p:nvPr/>
        </p:nvSpPr>
        <p:spPr bwMode="auto">
          <a:xfrm>
            <a:off x="168540" y="-144465"/>
            <a:ext cx="330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Related image"/>
          <p:cNvSpPr>
            <a:spLocks noChangeAspect="1" noChangeArrowheads="1"/>
          </p:cNvSpPr>
          <p:nvPr/>
        </p:nvSpPr>
        <p:spPr bwMode="auto">
          <a:xfrm>
            <a:off x="333640" y="7943"/>
            <a:ext cx="330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eft-Up Arrow 56"/>
          <p:cNvSpPr/>
          <p:nvPr/>
        </p:nvSpPr>
        <p:spPr>
          <a:xfrm rot="10800000">
            <a:off x="0" y="19050"/>
            <a:ext cx="2021050" cy="1828800"/>
          </a:xfrm>
          <a:prstGeom prst="leftUpArrow">
            <a:avLst>
              <a:gd name="adj1" fmla="val 25000"/>
              <a:gd name="adj2" fmla="val 7353"/>
              <a:gd name="adj3" fmla="val 25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7" tIns="45718" rIns="91437" bIns="45718"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838200" y="923840"/>
            <a:ext cx="4210050" cy="600160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r>
              <a:rPr lang="en-US" sz="33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Before The Good Bye</a:t>
            </a:r>
            <a:endParaRPr lang="en-US" sz="33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38822" y="1710566"/>
            <a:ext cx="7512050" cy="938714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r>
              <a:rPr lang="en-US" sz="55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  Set up everything </a:t>
            </a:r>
            <a:endParaRPr lang="en-US" sz="55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11972" y="2588239"/>
            <a:ext cx="7512050" cy="661716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r>
              <a:rPr lang="en-US" sz="3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 don’t worry about anything</a:t>
            </a:r>
            <a:endParaRPr lang="en-US" sz="37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6078" y="3441686"/>
            <a:ext cx="3613977" cy="3416316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You can be assured of a satisfying and timely response and service from Frank Leisure And Pvt. Ltd. We are always there for you to help you out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Contact us through any mode of communication, one of our staff member will contact you as soon as possible.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b="1" dirty="0"/>
          </a:p>
        </p:txBody>
      </p:sp>
      <p:pic>
        <p:nvPicPr>
          <p:cNvPr id="1026" name="Picture 2" descr="C:\Users\Rahul\Desktop\Untitled-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807" y="3475391"/>
            <a:ext cx="3081867" cy="111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91838" y="4737086"/>
            <a:ext cx="4209864" cy="1754322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18A Block-5 DDA Flats </a:t>
            </a:r>
            <a:r>
              <a:rPr lang="en-US" dirty="0" err="1" smtClean="0">
                <a:solidFill>
                  <a:schemeClr val="bg1"/>
                </a:solidFill>
              </a:rPr>
              <a:t>Sarai</a:t>
            </a:r>
            <a:r>
              <a:rPr lang="en-US" dirty="0" smtClean="0">
                <a:solidFill>
                  <a:schemeClr val="bg1"/>
                </a:solidFill>
              </a:rPr>
              <a:t> Kale Khan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New Delhi-110013, Near Mother Dairy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Phone:+91-11-24354632/+91-9599037488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Website : </a:t>
            </a:r>
            <a:r>
              <a:rPr lang="en-US" dirty="0" smtClean="0">
                <a:solidFill>
                  <a:srgbClr val="00B0F0"/>
                </a:solidFill>
              </a:rPr>
              <a:t>www.frankleisureandevents.com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Email : </a:t>
            </a:r>
            <a:r>
              <a:rPr lang="en-US" dirty="0" err="1" smtClean="0">
                <a:solidFill>
                  <a:srgbClr val="00B0F0"/>
                </a:solidFill>
              </a:rPr>
              <a:t>sales@frankleisureandevents</a:t>
            </a:r>
            <a:r>
              <a:rPr lang="en-US" dirty="0" smtClean="0">
                <a:solidFill>
                  <a:srgbClr val="00B0F0"/>
                </a:solidFill>
              </a:rPr>
              <a:t>. com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1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hul\Desktop\Untitle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338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685800"/>
            <a:ext cx="3390821" cy="600160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r>
              <a:rPr lang="en-US" sz="33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About Us</a:t>
            </a:r>
            <a:endParaRPr lang="en-US" sz="3300" b="1" dirty="0"/>
          </a:p>
        </p:txBody>
      </p:sp>
      <p:sp>
        <p:nvSpPr>
          <p:cNvPr id="6" name="Left-Up Arrow 5"/>
          <p:cNvSpPr/>
          <p:nvPr/>
        </p:nvSpPr>
        <p:spPr>
          <a:xfrm rot="10800000">
            <a:off x="-1750" y="0"/>
            <a:ext cx="2021050" cy="1828800"/>
          </a:xfrm>
          <a:prstGeom prst="leftUpArrow">
            <a:avLst>
              <a:gd name="adj1" fmla="val 25000"/>
              <a:gd name="adj2" fmla="val 7353"/>
              <a:gd name="adj3" fmla="val 25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7" tIns="45718" rIns="91437" bIns="45718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2450" y="1771650"/>
            <a:ext cx="9424458" cy="4662811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algn="just"/>
            <a:r>
              <a:rPr lang="en-US" sz="3700" b="1" dirty="0">
                <a:solidFill>
                  <a:schemeClr val="bg1"/>
                </a:solidFill>
              </a:rPr>
              <a:t>F</a:t>
            </a:r>
            <a:r>
              <a:rPr lang="en-US" sz="2000" dirty="0">
                <a:solidFill>
                  <a:schemeClr val="bg1"/>
                </a:solidFill>
              </a:rPr>
              <a:t>rank Leisure is a leading event management company head quartered in </a:t>
            </a:r>
            <a:r>
              <a:rPr lang="en-US" sz="2000" dirty="0" err="1">
                <a:solidFill>
                  <a:schemeClr val="bg1"/>
                </a:solidFill>
              </a:rPr>
              <a:t>Sarai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kale khan, New Delhi.</a:t>
            </a:r>
          </a:p>
          <a:p>
            <a:pPr algn="just"/>
            <a:endParaRPr lang="en-US" sz="2000" dirty="0">
              <a:solidFill>
                <a:schemeClr val="bg1"/>
              </a:solidFill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It’s one of the fastest  growing companies in the field of Hospitality and Tourism. Our 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company has been into existence since 2002. With a team of young, creative, 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dynamic and dedicated professionals, we have pushed all areas of event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management to new frontiers, whether it is a </a:t>
            </a:r>
            <a:r>
              <a:rPr lang="en-US" sz="2000" b="1" dirty="0">
                <a:solidFill>
                  <a:schemeClr val="bg1"/>
                </a:solidFill>
              </a:rPr>
              <a:t>Conference, Annual functions, </a:t>
            </a:r>
          </a:p>
          <a:p>
            <a:pPr algn="just"/>
            <a:r>
              <a:rPr lang="en-US" sz="2000" b="1" dirty="0">
                <a:solidFill>
                  <a:schemeClr val="bg1"/>
                </a:solidFill>
              </a:rPr>
              <a:t>Dealer Engagement activity, Product launch, Meetings, Incentive tours, Training </a:t>
            </a:r>
          </a:p>
          <a:p>
            <a:pPr algn="just"/>
            <a:r>
              <a:rPr lang="en-US" sz="2000" b="1" dirty="0">
                <a:solidFill>
                  <a:schemeClr val="bg1"/>
                </a:solidFill>
              </a:rPr>
              <a:t>program, Inauguration, Road show, Award functions, Exhibitions, Social </a:t>
            </a:r>
          </a:p>
          <a:p>
            <a:pPr algn="just"/>
            <a:r>
              <a:rPr lang="en-US" sz="2000" b="1" dirty="0">
                <a:solidFill>
                  <a:schemeClr val="bg1"/>
                </a:solidFill>
              </a:rPr>
              <a:t>functions</a:t>
            </a:r>
            <a:r>
              <a:rPr lang="en-US" sz="2000" dirty="0">
                <a:solidFill>
                  <a:schemeClr val="bg1"/>
                </a:solidFill>
              </a:rPr>
              <a:t> etc.</a:t>
            </a:r>
          </a:p>
          <a:p>
            <a:pPr algn="just"/>
            <a:endParaRPr lang="en-US" sz="2000" dirty="0">
              <a:solidFill>
                <a:schemeClr val="bg1"/>
              </a:solidFill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We have many reputed clients in the sector of NGO, Information Technology, 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Pharmaceutical, Media, Entertainment, Production houses and Education.</a:t>
            </a:r>
          </a:p>
          <a:p>
            <a:pPr algn="just"/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01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Rahul\Desktop\ppt pics\Untitled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06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65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01123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2450" y="739858"/>
            <a:ext cx="3390821" cy="1107992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r>
              <a:rPr lang="en-US" sz="33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See Who We Are</a:t>
            </a:r>
          </a:p>
          <a:p>
            <a:endParaRPr lang="en-US" sz="3300" b="1" dirty="0"/>
          </a:p>
        </p:txBody>
      </p:sp>
      <p:sp>
        <p:nvSpPr>
          <p:cNvPr id="6" name="Left-Up Arrow 5"/>
          <p:cNvSpPr/>
          <p:nvPr/>
        </p:nvSpPr>
        <p:spPr>
          <a:xfrm rot="10800000">
            <a:off x="-1750" y="9195"/>
            <a:ext cx="2021050" cy="1828800"/>
          </a:xfrm>
          <a:prstGeom prst="leftUpArrow">
            <a:avLst>
              <a:gd name="adj1" fmla="val 25000"/>
              <a:gd name="adj2" fmla="val 7353"/>
              <a:gd name="adj3" fmla="val 25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7" tIns="45718" rIns="91437" bIns="45718" rtlCol="0" anchor="ctr"/>
          <a:lstStyle/>
          <a:p>
            <a:pPr algn="ctr"/>
            <a:endParaRPr lang="en-US"/>
          </a:p>
        </p:txBody>
      </p:sp>
      <p:pic>
        <p:nvPicPr>
          <p:cNvPr id="8" name="Picture 1" descr="C:\Users\Rahul\Desktop\ppt pics\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3" b="13660"/>
          <a:stretch/>
        </p:blipFill>
        <p:spPr bwMode="auto">
          <a:xfrm>
            <a:off x="2" y="2148900"/>
            <a:ext cx="10112374" cy="425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3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01123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8729" y="742950"/>
            <a:ext cx="3390821" cy="1107992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r>
              <a:rPr lang="en-US" sz="33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See Who We Are</a:t>
            </a:r>
          </a:p>
          <a:p>
            <a:endParaRPr lang="en-US" sz="3300" b="1" dirty="0"/>
          </a:p>
        </p:txBody>
      </p:sp>
      <p:sp>
        <p:nvSpPr>
          <p:cNvPr id="6" name="Left-Up Arrow 5"/>
          <p:cNvSpPr/>
          <p:nvPr/>
        </p:nvSpPr>
        <p:spPr>
          <a:xfrm rot="10800000">
            <a:off x="1" y="0"/>
            <a:ext cx="2021050" cy="1828800"/>
          </a:xfrm>
          <a:prstGeom prst="leftUpArrow">
            <a:avLst>
              <a:gd name="adj1" fmla="val 25000"/>
              <a:gd name="adj2" fmla="val 7353"/>
              <a:gd name="adj3" fmla="val 25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7" tIns="45718" rIns="91437" bIns="45718"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Rahul\Desktop\ppt pics\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9" b="14253"/>
          <a:stretch/>
        </p:blipFill>
        <p:spPr bwMode="auto">
          <a:xfrm>
            <a:off x="-27515" y="2092875"/>
            <a:ext cx="10139892" cy="438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74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01123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79" y="739858"/>
            <a:ext cx="3390821" cy="1107992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r>
              <a:rPr lang="en-US" sz="33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See Who We Are</a:t>
            </a:r>
          </a:p>
          <a:p>
            <a:endParaRPr lang="en-US" sz="3300" b="1" dirty="0"/>
          </a:p>
        </p:txBody>
      </p:sp>
      <p:sp>
        <p:nvSpPr>
          <p:cNvPr id="6" name="Left-Up Arrow 5"/>
          <p:cNvSpPr/>
          <p:nvPr/>
        </p:nvSpPr>
        <p:spPr>
          <a:xfrm rot="10800000">
            <a:off x="0" y="0"/>
            <a:ext cx="2021050" cy="1828800"/>
          </a:xfrm>
          <a:prstGeom prst="leftUpArrow">
            <a:avLst>
              <a:gd name="adj1" fmla="val 25000"/>
              <a:gd name="adj2" fmla="val 7353"/>
              <a:gd name="adj3" fmla="val 25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7" tIns="45718" rIns="91437" bIns="45718"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Rahul\Desktop\ppt pics\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0" b="14712"/>
          <a:stretch/>
        </p:blipFill>
        <p:spPr bwMode="auto">
          <a:xfrm>
            <a:off x="2" y="2057400"/>
            <a:ext cx="1011237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33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01123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720808"/>
            <a:ext cx="3390821" cy="1107992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r>
              <a:rPr lang="en-US" sz="33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See Who We Are</a:t>
            </a:r>
          </a:p>
          <a:p>
            <a:endParaRPr lang="en-US" sz="3300" b="1" dirty="0"/>
          </a:p>
        </p:txBody>
      </p:sp>
      <p:sp>
        <p:nvSpPr>
          <p:cNvPr id="6" name="Left-Up Arrow 5"/>
          <p:cNvSpPr/>
          <p:nvPr/>
        </p:nvSpPr>
        <p:spPr>
          <a:xfrm rot="10800000">
            <a:off x="1" y="0"/>
            <a:ext cx="2021050" cy="1828800"/>
          </a:xfrm>
          <a:prstGeom prst="leftUpArrow">
            <a:avLst>
              <a:gd name="adj1" fmla="val 25000"/>
              <a:gd name="adj2" fmla="val 7353"/>
              <a:gd name="adj3" fmla="val 25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7" tIns="45718" rIns="91437" bIns="45718"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Rahul\Desktop\ppt pics\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9" b="13793"/>
          <a:stretch/>
        </p:blipFill>
        <p:spPr bwMode="auto">
          <a:xfrm>
            <a:off x="1" y="2057400"/>
            <a:ext cx="1011237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09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01123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79" y="739858"/>
            <a:ext cx="3390821" cy="1107992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r>
              <a:rPr lang="en-US" sz="33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See Who We Are</a:t>
            </a:r>
          </a:p>
          <a:p>
            <a:endParaRPr lang="en-US" sz="3300" b="1" dirty="0"/>
          </a:p>
        </p:txBody>
      </p:sp>
      <p:sp>
        <p:nvSpPr>
          <p:cNvPr id="6" name="Left-Up Arrow 5"/>
          <p:cNvSpPr/>
          <p:nvPr/>
        </p:nvSpPr>
        <p:spPr>
          <a:xfrm rot="10800000">
            <a:off x="1" y="0"/>
            <a:ext cx="2021050" cy="1828800"/>
          </a:xfrm>
          <a:prstGeom prst="leftUpArrow">
            <a:avLst>
              <a:gd name="adj1" fmla="val 25000"/>
              <a:gd name="adj2" fmla="val 7353"/>
              <a:gd name="adj3" fmla="val 25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7" tIns="45718" rIns="91437" bIns="45718"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Rahul\Desktop\ppt pics\36684001_309055149635038_339478338244444160_n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1566"/>
            <a:ext cx="10112375" cy="430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98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385</Words>
  <Application>Microsoft Office PowerPoint</Application>
  <PresentationFormat>A4 Paper (210x297 mm)</PresentationFormat>
  <Paragraphs>74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Rahul</dc:creator>
  <cp:lastModifiedBy>Rahul</cp:lastModifiedBy>
  <cp:revision>78</cp:revision>
  <cp:lastPrinted>2018-09-03T09:25:15Z</cp:lastPrinted>
  <dcterms:created xsi:type="dcterms:W3CDTF">2018-08-22T04:18:52Z</dcterms:created>
  <dcterms:modified xsi:type="dcterms:W3CDTF">2018-09-13T07:59:21Z</dcterms:modified>
</cp:coreProperties>
</file>